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4727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29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9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285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61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78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102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968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39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593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005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274857D-16CC-4161-9C84-B1DF94CDC367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B57B0A5-43AE-4DB6-AC4D-ECED06F4E6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391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u.wikipedia.org/wiki/Konrad_Z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83198" y="634682"/>
            <a:ext cx="9466217" cy="2735535"/>
          </a:xfrm>
        </p:spPr>
        <p:txBody>
          <a:bodyPr>
            <a:normAutofit/>
          </a:bodyPr>
          <a:lstStyle/>
          <a:p>
            <a:pPr algn="ctr"/>
            <a:r>
              <a:rPr lang="hu-HU" sz="9600" b="1" dirty="0" smtClean="0"/>
              <a:t>Konrad </a:t>
            </a:r>
            <a:r>
              <a:rPr lang="hu-HU" sz="9600" b="1" dirty="0" err="1" smtClean="0"/>
              <a:t>Zuse</a:t>
            </a:r>
            <a:r>
              <a:rPr lang="hu-HU" sz="9600" b="1" dirty="0" smtClean="0"/>
              <a:t/>
            </a:r>
            <a:br>
              <a:rPr lang="hu-HU" sz="9600" b="1" dirty="0" smtClean="0"/>
            </a:br>
            <a:r>
              <a:rPr lang="hu-HU" sz="3100" dirty="0"/>
              <a:t>német mérnök, a számítástechnika egyik </a:t>
            </a:r>
            <a:r>
              <a:rPr lang="hu-HU" sz="3100" dirty="0" smtClean="0"/>
              <a:t>úttörője </a:t>
            </a:r>
            <a:r>
              <a:rPr lang="hu-HU" sz="3100" dirty="0"/>
              <a:t/>
            </a:r>
            <a:br>
              <a:rPr lang="hu-HU" sz="3100" dirty="0"/>
            </a:br>
            <a:endParaRPr lang="hu-HU" sz="31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983198" y="4655522"/>
            <a:ext cx="9418320" cy="1691640"/>
          </a:xfrm>
        </p:spPr>
        <p:txBody>
          <a:bodyPr/>
          <a:lstStyle/>
          <a:p>
            <a:pPr algn="ctr"/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384" y="3602918"/>
            <a:ext cx="2319883" cy="28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3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6993854" cy="4351337"/>
          </a:xfrm>
        </p:spPr>
        <p:txBody>
          <a:bodyPr/>
          <a:lstStyle/>
          <a:p>
            <a:r>
              <a:rPr lang="hu-HU" sz="2000" dirty="0"/>
              <a:t>Konrad Ernst Otto </a:t>
            </a:r>
            <a:r>
              <a:rPr lang="hu-HU" sz="2000" dirty="0" err="1" smtClean="0"/>
              <a:t>Zuse</a:t>
            </a:r>
            <a:r>
              <a:rPr lang="hu-HU" sz="2000" dirty="0" smtClean="0"/>
              <a:t> néven született 1910</a:t>
            </a:r>
            <a:r>
              <a:rPr lang="hu-HU" sz="2000" dirty="0"/>
              <a:t>. június </a:t>
            </a:r>
            <a:r>
              <a:rPr lang="hu-HU" sz="2000" dirty="0" smtClean="0"/>
              <a:t>22-én </a:t>
            </a:r>
            <a:r>
              <a:rPr lang="hu-HU" sz="2000" dirty="0" err="1" smtClean="0"/>
              <a:t>Wilmersdorfban</a:t>
            </a:r>
            <a:r>
              <a:rPr lang="hu-HU" sz="2000" dirty="0" smtClean="0"/>
              <a:t> Németországban.</a:t>
            </a:r>
          </a:p>
          <a:p>
            <a:r>
              <a:rPr lang="hu-HU" sz="2000" dirty="0"/>
              <a:t>Tanulmányait </a:t>
            </a:r>
            <a:r>
              <a:rPr lang="hu-HU" sz="2000" dirty="0" smtClean="0"/>
              <a:t>Berlinben a </a:t>
            </a:r>
            <a:r>
              <a:rPr lang="hu-HU" sz="2000" dirty="0" err="1"/>
              <a:t>Technische</a:t>
            </a:r>
            <a:r>
              <a:rPr lang="hu-HU" sz="2000" dirty="0"/>
              <a:t> </a:t>
            </a:r>
            <a:r>
              <a:rPr lang="hu-HU" sz="2000" dirty="0" err="1"/>
              <a:t>Hochschule</a:t>
            </a:r>
            <a:r>
              <a:rPr lang="hu-HU" sz="2000" dirty="0"/>
              <a:t> mérnöki szakán fejezte be. </a:t>
            </a:r>
            <a:r>
              <a:rPr lang="hu-HU" sz="2000" dirty="0" err="1"/>
              <a:t>Diplomázása</a:t>
            </a:r>
            <a:r>
              <a:rPr lang="hu-HU" sz="2000" dirty="0"/>
              <a:t> után egy repülőgépgyár tervezőjeként kezdett el dolgozni. </a:t>
            </a:r>
            <a:endParaRPr lang="hu-HU" sz="2000" dirty="0" smtClean="0"/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726" y="2023620"/>
            <a:ext cx="2688873" cy="4534178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65" y="3923493"/>
            <a:ext cx="5268608" cy="2634305"/>
          </a:xfrm>
          <a:prstGeom prst="rect">
            <a:avLst/>
          </a:prstGeom>
        </p:spPr>
      </p:pic>
      <p:sp>
        <p:nvSpPr>
          <p:cNvPr id="8" name="Tartalom helye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9534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1247" y="457200"/>
            <a:ext cx="9760015" cy="1030941"/>
          </a:xfrm>
        </p:spPr>
        <p:txBody>
          <a:bodyPr>
            <a:normAutofit/>
          </a:bodyPr>
          <a:lstStyle/>
          <a:p>
            <a:pPr algn="ctr"/>
            <a:r>
              <a:rPr lang="hu-HU" sz="4800" dirty="0" smtClean="0"/>
              <a:t>Találmányok</a:t>
            </a:r>
            <a:endParaRPr lang="hu-HU" sz="48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41247" y="1900519"/>
            <a:ext cx="9604806" cy="3193428"/>
          </a:xfrm>
        </p:spPr>
        <p:txBody>
          <a:bodyPr>
            <a:normAutofit/>
          </a:bodyPr>
          <a:lstStyle/>
          <a:p>
            <a:r>
              <a:rPr lang="hu-HU" dirty="0"/>
              <a:t>Ő készítette el az első, jelfogókkal </a:t>
            </a:r>
            <a:r>
              <a:rPr lang="hu-HU" dirty="0" smtClean="0"/>
              <a:t>működő számológépet. </a:t>
            </a:r>
            <a:r>
              <a:rPr lang="hu-HU" dirty="0"/>
              <a:t>A</a:t>
            </a:r>
            <a:r>
              <a:rPr lang="hu-HU" dirty="0" smtClean="0"/>
              <a:t>z </a:t>
            </a:r>
            <a:r>
              <a:rPr lang="hu-HU" dirty="0"/>
              <a:t>első a Z1 volt, ez még mechanikus gép volt</a:t>
            </a:r>
            <a:r>
              <a:rPr lang="hu-HU" dirty="0" smtClean="0"/>
              <a:t>.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463" y="2640909"/>
            <a:ext cx="4724799" cy="3544738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6" y="3122158"/>
            <a:ext cx="4668614" cy="2443241"/>
          </a:xfrm>
          <a:prstGeom prst="rect">
            <a:avLst/>
          </a:prstGeom>
        </p:spPr>
      </p:pic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4494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61871" y="1021976"/>
            <a:ext cx="8402081" cy="4061012"/>
          </a:xfrm>
        </p:spPr>
        <p:txBody>
          <a:bodyPr>
            <a:normAutofit/>
          </a:bodyPr>
          <a:lstStyle/>
          <a:p>
            <a:r>
              <a:rPr lang="hu-HU" sz="2000" dirty="0"/>
              <a:t>A Z2-be már relés elektromechanikus áramköröket is beépített</a:t>
            </a:r>
            <a:r>
              <a:rPr lang="hu-HU" sz="2000" dirty="0" smtClean="0"/>
              <a:t>.</a:t>
            </a:r>
            <a:endParaRPr lang="hu-HU" sz="2000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1870" y="1891554"/>
            <a:ext cx="6649399" cy="4704448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55601" y="3092362"/>
            <a:ext cx="3416703" cy="230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93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61872" y="806824"/>
            <a:ext cx="8688952" cy="1290917"/>
          </a:xfrm>
        </p:spPr>
        <p:txBody>
          <a:bodyPr>
            <a:normAutofit/>
          </a:bodyPr>
          <a:lstStyle/>
          <a:p>
            <a:r>
              <a:rPr lang="hu-HU" sz="2000" dirty="0"/>
              <a:t>És a Z3 volt az első programvezérlésű, kettes számrendszerben dolgozó, elektromechanikus számítógép.</a:t>
            </a:r>
          </a:p>
          <a:p>
            <a:endParaRPr lang="hu-HU" sz="2000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83" y="2097741"/>
            <a:ext cx="5335580" cy="3594847"/>
          </a:xfrm>
          <a:prstGeom prst="rect">
            <a:avLst/>
          </a:prstGeom>
        </p:spPr>
      </p:pic>
      <p:pic>
        <p:nvPicPr>
          <p:cNvPr id="8" name="Tartalom helye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2703" y="2097740"/>
            <a:ext cx="4793129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7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Világpolitikai helyzet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61871" y="2070847"/>
            <a:ext cx="6546387" cy="4109290"/>
          </a:xfrm>
        </p:spPr>
        <p:txBody>
          <a:bodyPr>
            <a:normAutofit/>
          </a:bodyPr>
          <a:lstStyle/>
          <a:p>
            <a:r>
              <a:rPr lang="hu-HU" sz="2000" dirty="0"/>
              <a:t>A háborúban vesztes Németországból nem jutottak el a hírek a világba, szinte senki sem tudta, hogy van ott egy feltaláló, aki használt jelfogókból számítógépet </a:t>
            </a:r>
            <a:r>
              <a:rPr lang="hu-HU" sz="2000" dirty="0" smtClean="0"/>
              <a:t>épít</a:t>
            </a:r>
            <a:r>
              <a:rPr lang="hu-HU" sz="2000" dirty="0"/>
              <a:t>.</a:t>
            </a:r>
            <a:endParaRPr lang="hu-HU" sz="2000" dirty="0" smtClean="0"/>
          </a:p>
          <a:p>
            <a:r>
              <a:rPr lang="hu-HU" sz="2000" dirty="0" err="1"/>
              <a:t>Zuse</a:t>
            </a:r>
            <a:r>
              <a:rPr lang="hu-HU" sz="2000" dirty="0"/>
              <a:t> első gépei elpusztultak a háborúban, így nem gyakoroltak nagy hatást a számítástechnika fejlődésére. 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4604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 smtClean="0"/>
              <a:t>Graphomat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Volt még egy, a korát megelőző konstrukciója Konrad </a:t>
            </a:r>
            <a:r>
              <a:rPr lang="hu-HU" sz="2000" dirty="0" err="1"/>
              <a:t>Zusének</a:t>
            </a:r>
            <a:r>
              <a:rPr lang="hu-HU" sz="2000" dirty="0"/>
              <a:t>: a világ első digitális </a:t>
            </a:r>
            <a:r>
              <a:rPr lang="hu-HU" sz="2000" dirty="0" err="1"/>
              <a:t>rajzgépe</a:t>
            </a:r>
            <a:r>
              <a:rPr lang="hu-HU" sz="2000" dirty="0"/>
              <a:t>, a </a:t>
            </a:r>
            <a:r>
              <a:rPr lang="hu-HU" sz="2000" dirty="0" err="1"/>
              <a:t>Graphomat</a:t>
            </a:r>
            <a:r>
              <a:rPr lang="hu-HU" sz="2000" dirty="0"/>
              <a:t>, vagy más néven a Z64. </a:t>
            </a:r>
            <a:endParaRPr lang="hu-HU" sz="2000" dirty="0" smtClean="0"/>
          </a:p>
          <a:p>
            <a:r>
              <a:rPr lang="hu-HU" sz="2000" dirty="0"/>
              <a:t>Konrad </a:t>
            </a:r>
            <a:r>
              <a:rPr lang="hu-HU" sz="2000" dirty="0" err="1"/>
              <a:t>Zuse</a:t>
            </a:r>
            <a:r>
              <a:rPr lang="hu-HU" sz="2000" dirty="0"/>
              <a:t> a léptetőmotorok helyettesítésére egy hallatlanul precíz fogaskerék-áttételt tervezett a géphez, amivel így igen pontos rajzokat lehetett készíteni. 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2322584"/>
            <a:ext cx="4481512" cy="336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02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Öregkora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61872" y="1819835"/>
            <a:ext cx="4480560" cy="4360303"/>
          </a:xfrm>
        </p:spPr>
        <p:txBody>
          <a:bodyPr/>
          <a:lstStyle/>
          <a:p>
            <a:r>
              <a:rPr lang="hu-HU" dirty="0" err="1"/>
              <a:t>Zuse</a:t>
            </a:r>
            <a:r>
              <a:rPr lang="hu-HU" dirty="0"/>
              <a:t> élete utolsó éveiben a számítástechnika elméleti kérdéseivel </a:t>
            </a:r>
            <a:r>
              <a:rPr lang="hu-HU" dirty="0" smtClean="0"/>
              <a:t>foglalkozott</a:t>
            </a:r>
            <a:endParaRPr lang="hu-HU" dirty="0"/>
          </a:p>
          <a:p>
            <a:r>
              <a:rPr lang="hu-HU" dirty="0" smtClean="0"/>
              <a:t> </a:t>
            </a:r>
            <a:r>
              <a:rPr lang="hu-HU" dirty="0"/>
              <a:t>Szintén </a:t>
            </a:r>
            <a:r>
              <a:rPr lang="hu-HU" dirty="0" err="1"/>
              <a:t>Zuse</a:t>
            </a:r>
            <a:r>
              <a:rPr lang="hu-HU" dirty="0"/>
              <a:t> nevéhez fűződik az </a:t>
            </a:r>
            <a:r>
              <a:rPr lang="hu-HU" b="1" dirty="0"/>
              <a:t>első</a:t>
            </a:r>
            <a:r>
              <a:rPr lang="hu-HU" dirty="0"/>
              <a:t> magas szintű programozási nyelv, a </a:t>
            </a:r>
            <a:r>
              <a:rPr lang="hu-HU" dirty="0" err="1"/>
              <a:t>Plankalkül</a:t>
            </a:r>
            <a:r>
              <a:rPr lang="hu-HU" dirty="0"/>
              <a:t> megtervezése 1948-ban. </a:t>
            </a:r>
            <a:endParaRPr lang="hu-HU" dirty="0" smtClean="0"/>
          </a:p>
          <a:p>
            <a:r>
              <a:rPr lang="hu-HU" dirty="0" smtClean="0"/>
              <a:t>1995-ben hunyt el 85 évesen.</a:t>
            </a:r>
          </a:p>
          <a:p>
            <a:endParaRPr lang="hu-HU" dirty="0" smtClean="0"/>
          </a:p>
          <a:p>
            <a:endParaRPr lang="hu-HU" dirty="0"/>
          </a:p>
        </p:txBody>
      </p:sp>
      <p:pic>
        <p:nvPicPr>
          <p:cNvPr id="8" name="Tartalom helye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6200" y="4331342"/>
            <a:ext cx="3305895" cy="220393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45" y="1749867"/>
            <a:ext cx="4102635" cy="45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72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61871" y="758952"/>
            <a:ext cx="9952975" cy="3158624"/>
          </a:xfrm>
        </p:spPr>
        <p:txBody>
          <a:bodyPr>
            <a:normAutofit/>
          </a:bodyPr>
          <a:lstStyle/>
          <a:p>
            <a:pPr algn="ctr"/>
            <a:r>
              <a:rPr lang="hu-HU" sz="8800" dirty="0" smtClean="0"/>
              <a:t>Köszönöm a figyelmet!</a:t>
            </a:r>
            <a:endParaRPr lang="hu-HU" sz="88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Készítette: Bognár Linda</a:t>
            </a:r>
          </a:p>
          <a:p>
            <a:r>
              <a:rPr lang="hu-HU" dirty="0"/>
              <a:t>Felhasznált forrás</a:t>
            </a:r>
            <a:r>
              <a:rPr lang="hu-HU" dirty="0" smtClean="0"/>
              <a:t>: </a:t>
            </a:r>
            <a:r>
              <a:rPr lang="hu-HU" dirty="0" smtClean="0">
                <a:hlinkClick r:id="rId2"/>
              </a:rPr>
              <a:t>https</a:t>
            </a:r>
            <a:r>
              <a:rPr lang="hu-HU" dirty="0">
                <a:hlinkClick r:id="rId2"/>
              </a:rPr>
              <a:t>://</a:t>
            </a:r>
            <a:r>
              <a:rPr lang="hu-HU" dirty="0" smtClean="0">
                <a:hlinkClick r:id="rId2"/>
              </a:rPr>
              <a:t>hu.wikipedia.org/wiki/Konrad_Zuse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2404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Nézet</Template>
  <TotalTime>158</TotalTime>
  <Words>200</Words>
  <Application>Microsoft Office PowerPoint</Application>
  <PresentationFormat>Szélesvásznú</PresentationFormat>
  <Paragraphs>20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Wingdings 2</vt:lpstr>
      <vt:lpstr>View</vt:lpstr>
      <vt:lpstr>Konrad Zuse német mérnök, a számítástechnika egyik úttörője  </vt:lpstr>
      <vt:lpstr>PowerPoint-bemutató</vt:lpstr>
      <vt:lpstr>Találmányok</vt:lpstr>
      <vt:lpstr>PowerPoint-bemutató</vt:lpstr>
      <vt:lpstr>PowerPoint-bemutató</vt:lpstr>
      <vt:lpstr>Világpolitikai helyzet</vt:lpstr>
      <vt:lpstr>Graphomat</vt:lpstr>
      <vt:lpstr>Öregkora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Konrad Zuse</dc:title>
  <dc:creator>Windows-felhasználó</dc:creator>
  <cp:lastModifiedBy>Windows-felhasználó</cp:lastModifiedBy>
  <cp:revision>14</cp:revision>
  <dcterms:created xsi:type="dcterms:W3CDTF">2024-03-10T09:12:24Z</dcterms:created>
  <dcterms:modified xsi:type="dcterms:W3CDTF">2024-03-10T11:51:08Z</dcterms:modified>
</cp:coreProperties>
</file>